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4" r:id="rId9"/>
    <p:sldId id="267" r:id="rId10"/>
    <p:sldId id="265" r:id="rId11"/>
    <p:sldId id="266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5" r:id="rId27"/>
    <p:sldId id="28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Zhenmiao" initials="ZZ" lastIdx="1" clrIdx="0">
    <p:extLst>
      <p:ext uri="{19B8F6BF-5375-455C-9EA6-DF929625EA0E}">
        <p15:presenceInfo xmlns:p15="http://schemas.microsoft.com/office/powerpoint/2012/main" userId="ZHANG Zhenm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0" autoAdjust="0"/>
  </p:normalViewPr>
  <p:slideViewPr>
    <p:cSldViewPr snapToGrid="0" snapToObjects="1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ADF96-BFFA-BC4B-95F6-E73157B09A69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2613D-30C3-B341-A4B0-30F718D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8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2613D-30C3-B341-A4B0-30F718D897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7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0D85-6116-9144-A1BF-9C90811A9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F53E-E3C8-714B-B329-4056FB08F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75621-CE88-234E-B057-1CDCE788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A269-E216-4295-A875-D5CCB3D999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585F-234E-E04D-A08E-0E2008EA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C59B-5D6C-2D42-9F78-6059A8F7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7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4AA5-CCBC-7243-A5C2-1404A7F9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38B93-85A6-7F4F-80DB-A42FE16A1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4362E-2751-BF43-9870-562C3F78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1968-9FF4-4E42-91AA-858E2479700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548E-F6C5-6944-8A88-698067EC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933B-2DDE-364E-9906-73D93F87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A5063-0F05-8540-9476-D50CE6704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B2137-1817-0340-A5BE-9CC416928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5B15B-9439-C345-8C24-E5EC627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8AB4-3BC2-4380-A5E3-96CF815E130F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394C-0793-2E4F-9BF4-57DCDAB7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A9A9-7E76-CF40-8577-B2B52085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A212-6519-4448-B2DE-724325B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13E9-8788-FB44-A226-A0FAEF80F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5F888-6403-CF4A-9FF8-DCAD5EAB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EA15-F919-4597-8652-BE00C48BE60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0FCC0-E283-F34E-AD6E-070F15A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51AF4-D2A7-6D4E-8D67-0F02033A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EE3B-EE07-A649-B7EA-9B534A5E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50C3-50DF-6A4A-8CB7-6ED76A565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61D49-602F-7C40-B154-60E714B7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708A-BCEC-4BD5-9151-96836F4CF6BD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FB9EF-331E-E54A-9C2D-0490823C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D465F-1D3B-7D4B-B141-A9F3D1A1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57E5-DE84-FE46-8397-7C2805D2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7B182-7A83-AE45-8FFD-583948E2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3E374-96C1-2040-A10B-4B54C5E86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66C0F-9850-6D4C-A34E-A76E1101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F0A1-4F4A-4981-BFDB-7BA1F7216921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D2C90-0523-C044-ABEE-C0B1AB30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B092B-7AFE-824B-83FF-3B8390C5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8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735-A303-3042-B7AD-F7DEB57D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6C2A9-8EBF-9949-9770-0D5FE85E7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BC1A2-FDDA-FC4B-A94A-A48EB7BA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131F7-B049-2042-9B36-664AD6B52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EC44D-C7A3-E146-95F9-F55B44039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70092-F1EB-664F-9E9F-B69418C5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6290E-9CE6-44AE-9A32-C872214DC656}" type="datetime1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085A7-8001-4C46-AA8C-0CDCB39B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2722F-D060-3A49-9AFD-2BF388DD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8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C34C-5D16-A04E-9937-C32A35E5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B939C-5639-9545-BAE7-54B19AF9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700E2-0CBF-4165-BD40-4CC064B1EFC3}" type="datetime1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F6CB9-9F82-A640-8B86-0044C66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DAC2C-E51D-1042-A84E-772995CF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3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A70AD-E547-3349-8111-4C964B96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45E3-C76E-424D-AF3A-4B26746647E9}" type="datetime1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FC46A-8367-C24B-A511-B0EC47FA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8782-886E-714B-94BA-2E579959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8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D9B9-09B4-EB45-B9B5-3B95FA1E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78E4-6EA4-0A48-9FCC-258FB2EB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0F11E-F274-474D-881E-143DA4D80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6F844-3776-2B43-AC15-E1CB4D2E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F5F4-2B72-4A28-9071-19E5DA9015F4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378A2-D198-0E4C-AD2C-61649DAA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9F973-93AF-434C-8FE7-4CDB329E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3705-9CAF-ED43-98E8-BB79897E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CA305-8B48-4941-8188-1D80EF8C3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C7AE3-0F4A-B045-8AF6-B0BF73787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4A70F-CB8C-7743-BBDC-B3FA8014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F41B-6D09-4FEA-AB7A-3FFBF630978A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4B5C-E156-1A48-9DE3-82DD9736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7BAD-DC26-324C-9AD7-5FE4C6C2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89E61-11BC-E646-A8F0-EBD42684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FF19-8D2F-8D43-89BF-14AF2738A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30D2-737A-E14E-84EF-378CC4C72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9ACB5-5AAB-44C3-BA80-47D0B0E8FAF2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5F6B9-C4D2-AA4B-8050-321E4C52A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AC1E-50FF-FD4D-A067-AE5CBEDB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D04DE-7925-0640-BCB2-0D390C9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chspace-usict/normalization-techniques-in-deep-neural-networks-9121bf100d8" TargetMode="External"/><Relationship Id="rId3" Type="http://schemas.openxmlformats.org/officeDocument/2006/relationships/hyperlink" Target="https://lilianweng.github.io/lil-log/2018/06/24/attention-attention.html" TargetMode="External"/><Relationship Id="rId7" Type="http://schemas.openxmlformats.org/officeDocument/2006/relationships/hyperlink" Target="https://en.wikipedia.org/wiki/Residual_neural_network" TargetMode="External"/><Relationship Id="rId2" Type="http://schemas.openxmlformats.org/officeDocument/2006/relationships/hyperlink" Target="http://jalammar.github.io/illustrated-transfor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docs/stable/generated/torch.nn.MultiheadAttention.html" TargetMode="External"/><Relationship Id="rId5" Type="http://schemas.openxmlformats.org/officeDocument/2006/relationships/hyperlink" Target="https://towardsdatascience.com/illustrated-guide-to-transformers-step-by-step-explanation-f74876522bc0" TargetMode="External"/><Relationship Id="rId4" Type="http://schemas.openxmlformats.org/officeDocument/2006/relationships/hyperlink" Target="https://www.zhihu.com/question/684828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0596-AD5D-484E-9B3D-D89974BC6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7408"/>
            <a:ext cx="9144000" cy="1000126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7D657-F94D-C44A-BC38-F106F0D9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6" y="1836329"/>
            <a:ext cx="8612188" cy="2827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99D87-76DE-8C41-A4E4-54A100C666B8}"/>
              </a:ext>
            </a:extLst>
          </p:cNvPr>
          <p:cNvSpPr txBox="1"/>
          <p:nvPr/>
        </p:nvSpPr>
        <p:spPr>
          <a:xfrm>
            <a:off x="4483892" y="5310077"/>
            <a:ext cx="3053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Presenter: Zhenmiao Zhang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85446C-BF82-2F41-9F99-33FB4C68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D39F7-956F-42E8-AE93-643B428D5222}" type="datetime1">
              <a:rPr lang="en-US" smtClean="0"/>
              <a:t>5/17/2021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1A52A9-2140-604E-AA1B-C5E0D80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1427-D477-401F-92AE-153933285071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5" y="-28992"/>
            <a:ext cx="10515600" cy="1325563"/>
          </a:xfrm>
        </p:spPr>
        <p:txBody>
          <a:bodyPr/>
          <a:lstStyle/>
          <a:p>
            <a:r>
              <a:rPr lang="en-US" dirty="0"/>
              <a:t>Attention: Rationale (Transformer)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966C15-CEAC-8144-A04A-661C3F7E5839}"/>
                  </a:ext>
                </a:extLst>
              </p:cNvPr>
              <p:cNvSpPr/>
              <p:nvPr/>
            </p:nvSpPr>
            <p:spPr>
              <a:xfrm>
                <a:off x="781013" y="1018722"/>
                <a:ext cx="9257021" cy="2257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3200" dirty="0">
                    <a:latin typeface="CMR10"/>
                  </a:rPr>
                  <a:t>Attention(</a:t>
                </a:r>
                <a:r>
                  <a:rPr lang="en-HK" sz="3200" dirty="0">
                    <a:solidFill>
                      <a:srgbClr val="FF0000"/>
                    </a:solidFill>
                    <a:latin typeface="CMMI10"/>
                  </a:rPr>
                  <a:t>Q</a:t>
                </a:r>
                <a:r>
                  <a:rPr lang="en-HK" sz="3200" baseline="30000" dirty="0">
                    <a:latin typeface="CMMI10"/>
                  </a:rPr>
                  <a:t>nxd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2"/>
                    </a:solidFill>
                    <a:latin typeface="CMMI10"/>
                  </a:rPr>
                  <a:t>K</a:t>
                </a:r>
                <a:r>
                  <a:rPr lang="en-HK" sz="3200" baseline="30000" dirty="0">
                    <a:latin typeface="CMMI10"/>
                  </a:rPr>
                  <a:t>mxd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1"/>
                    </a:solidFill>
                    <a:latin typeface="CMMI10"/>
                  </a:rPr>
                  <a:t>V</a:t>
                </a:r>
                <a:r>
                  <a:rPr lang="en-HK" sz="3200" baseline="30000" dirty="0">
                    <a:latin typeface="CMMI10"/>
                  </a:rPr>
                  <a:t>mxd</a:t>
                </a:r>
                <a:r>
                  <a:rPr lang="en-HK" sz="3200" dirty="0">
                    <a:latin typeface="CMMI10"/>
                  </a:rPr>
                  <a:t> </a:t>
                </a:r>
                <a:r>
                  <a:rPr lang="en-HK" sz="3200" dirty="0">
                    <a:latin typeface="CMR1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3200" b="0" dirty="0"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HK" sz="3200" dirty="0"/>
              </a:p>
              <a:p>
                <a:r>
                  <a:rPr lang="en-HK" sz="3200" dirty="0"/>
                  <a:t>where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966C15-CEAC-8144-A04A-661C3F7E5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13" y="1018722"/>
                <a:ext cx="9257021" cy="2257413"/>
              </a:xfrm>
              <a:prstGeom prst="rect">
                <a:avLst/>
              </a:prstGeom>
              <a:blipFill>
                <a:blip r:embed="rId3"/>
                <a:stretch>
                  <a:fillRect l="-1646" t="-1622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A3F6DD-3E07-6E4A-8AC1-73BE483176F9}"/>
                  </a:ext>
                </a:extLst>
              </p:cNvPr>
              <p:cNvSpPr txBox="1"/>
              <p:nvPr/>
            </p:nvSpPr>
            <p:spPr>
              <a:xfrm>
                <a:off x="1999982" y="3282790"/>
                <a:ext cx="8593603" cy="184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Q</a:t>
                </a:r>
                <a:r>
                  <a:rPr lang="en-US" sz="2800" dirty="0"/>
                  <a:t>:    Query matrix. Q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800" dirty="0"/>
                  <a:t>. n is output sequence length</a:t>
                </a:r>
              </a:p>
              <a:p>
                <a:r>
                  <a:rPr lang="en-US" sz="2800" dirty="0">
                    <a:solidFill>
                      <a:schemeClr val="accent2"/>
                    </a:solidFill>
                  </a:rPr>
                  <a:t>K</a:t>
                </a:r>
                <a:r>
                  <a:rPr lang="en-US" sz="2800" dirty="0"/>
                  <a:t>:     Key matrix. K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dirty="0"/>
                  <a:t>. m is input sequence length</a:t>
                </a: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V</a:t>
                </a:r>
                <a:r>
                  <a:rPr lang="en-US" sz="2800" dirty="0"/>
                  <a:t>:     Value matrix. V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b="0" dirty="0"/>
                  <a:t>. </a:t>
                </a:r>
                <a:r>
                  <a:rPr lang="en-US" sz="2800" dirty="0"/>
                  <a:t>m is input sequence length</a:t>
                </a:r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A3F6DD-3E07-6E4A-8AC1-73BE48317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982" y="3282790"/>
                <a:ext cx="8593603" cy="1846275"/>
              </a:xfrm>
              <a:prstGeom prst="rect">
                <a:avLst/>
              </a:prstGeom>
              <a:blipFill>
                <a:blip r:embed="rId4"/>
                <a:stretch>
                  <a:fillRect l="-1418" t="-3311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3E5FE85-05D6-8F4C-9AD5-F6B14E2B698F}"/>
              </a:ext>
            </a:extLst>
          </p:cNvPr>
          <p:cNvSpPr/>
          <p:nvPr/>
        </p:nvSpPr>
        <p:spPr>
          <a:xfrm>
            <a:off x="838200" y="4744525"/>
            <a:ext cx="814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dirty="0"/>
              <a:t>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CB8DF-1AC8-2E40-904D-EBDA56449ECE}"/>
              </a:ext>
            </a:extLst>
          </p:cNvPr>
          <p:cNvSpPr txBox="1"/>
          <p:nvPr/>
        </p:nvSpPr>
        <p:spPr>
          <a:xfrm>
            <a:off x="1283623" y="5329300"/>
            <a:ext cx="103565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30000" dirty="0"/>
              <a:t>lx512</a:t>
            </a:r>
            <a:r>
              <a:rPr lang="en-US" sz="3200" dirty="0"/>
              <a:t>: the sentence has l words; each word has 512 dim</a:t>
            </a:r>
          </a:p>
          <a:p>
            <a:r>
              <a:rPr lang="en-US" sz="3200" dirty="0"/>
              <a:t>W</a:t>
            </a:r>
            <a:r>
              <a:rPr lang="en-US" sz="3200" baseline="-25000" dirty="0"/>
              <a:t>Q/K/V</a:t>
            </a:r>
            <a:r>
              <a:rPr lang="en-US" sz="3200" baseline="30000" dirty="0"/>
              <a:t>512xd</a:t>
            </a:r>
            <a:r>
              <a:rPr lang="en-US" sz="3200" dirty="0"/>
              <a:t>:  parameters to learn (d=512/8=64,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363641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CE4E-3275-416F-9FF7-2E16CA4D1156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5" y="-28992"/>
            <a:ext cx="10515600" cy="1325563"/>
          </a:xfrm>
        </p:spPr>
        <p:txBody>
          <a:bodyPr/>
          <a:lstStyle/>
          <a:p>
            <a:r>
              <a:rPr lang="en-US" dirty="0"/>
              <a:t>Multi-Head Attention: General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9FE3B-7F76-A048-8BB3-C553C05F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1" y="1181674"/>
            <a:ext cx="3512940" cy="456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97199D-F04C-B545-8BA9-B0DDAE6011FD}"/>
                  </a:ext>
                </a:extLst>
              </p:cNvPr>
              <p:cNvSpPr/>
              <p:nvPr/>
            </p:nvSpPr>
            <p:spPr>
              <a:xfrm>
                <a:off x="4869853" y="1431604"/>
                <a:ext cx="3718903" cy="48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2400" dirty="0">
                    <a:latin typeface="CMR10"/>
                  </a:rPr>
                  <a:t>Att1(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)</a:t>
                </a:r>
                <a:endParaRPr lang="en-HK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97199D-F04C-B545-8BA9-B0DDAE601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853" y="1431604"/>
                <a:ext cx="3718903" cy="487762"/>
              </a:xfrm>
              <a:prstGeom prst="rect">
                <a:avLst/>
              </a:prstGeom>
              <a:blipFill>
                <a:blip r:embed="rId3"/>
                <a:stretch>
                  <a:fillRect l="-2623" t="-8750" r="-1311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5F44564-8E1A-4D44-9324-11674F512A39}"/>
              </a:ext>
            </a:extLst>
          </p:cNvPr>
          <p:cNvSpPr txBox="1"/>
          <p:nvPr/>
        </p:nvSpPr>
        <p:spPr>
          <a:xfrm>
            <a:off x="3659783" y="304825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9B991F-92F2-1443-AE22-5A63F9FC306E}"/>
                  </a:ext>
                </a:extLst>
              </p:cNvPr>
              <p:cNvSpPr/>
              <p:nvPr/>
            </p:nvSpPr>
            <p:spPr>
              <a:xfrm>
                <a:off x="4869853" y="2241229"/>
                <a:ext cx="3718903" cy="48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2400" dirty="0">
                    <a:latin typeface="CMR10"/>
                  </a:rPr>
                  <a:t>Att2(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)</a:t>
                </a:r>
                <a:endParaRPr lang="en-HK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9B991F-92F2-1443-AE22-5A63F9FC3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853" y="2241229"/>
                <a:ext cx="3718903" cy="487762"/>
              </a:xfrm>
              <a:prstGeom prst="rect">
                <a:avLst/>
              </a:prstGeom>
              <a:blipFill>
                <a:blip r:embed="rId4"/>
                <a:stretch>
                  <a:fillRect l="-2623" t="-8750" r="-1311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73EA3-2285-474F-931C-8E9E96741444}"/>
                  </a:ext>
                </a:extLst>
              </p:cNvPr>
              <p:cNvSpPr/>
              <p:nvPr/>
            </p:nvSpPr>
            <p:spPr>
              <a:xfrm>
                <a:off x="4869853" y="4595396"/>
                <a:ext cx="3764877" cy="48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2400" dirty="0">
                    <a:latin typeface="CMR10"/>
                  </a:rPr>
                  <a:t>Att8(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𝑄h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𝑉h</m:t>
                        </m:r>
                      </m:sub>
                    </m:sSub>
                  </m:oMath>
                </a14:m>
                <a:r>
                  <a:rPr lang="en-HK" sz="2400" dirty="0">
                    <a:latin typeface="CMR10"/>
                  </a:rPr>
                  <a:t>)</a:t>
                </a:r>
                <a:endParaRPr lang="en-HK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73EA3-2285-474F-931C-8E9E96741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853" y="4595396"/>
                <a:ext cx="3764877" cy="487762"/>
              </a:xfrm>
              <a:prstGeom prst="rect">
                <a:avLst/>
              </a:prstGeom>
              <a:blipFill>
                <a:blip r:embed="rId5"/>
                <a:stretch>
                  <a:fillRect l="-2593" t="-8750" r="-1459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8CA3DF9-C358-C447-A9E9-D7662CD5B02D}"/>
              </a:ext>
            </a:extLst>
          </p:cNvPr>
          <p:cNvSpPr txBox="1"/>
          <p:nvPr/>
        </p:nvSpPr>
        <p:spPr>
          <a:xfrm>
            <a:off x="4869853" y="343568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7CFC87-C329-9047-844E-0C749B1EC36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4057649" y="1675485"/>
            <a:ext cx="812204" cy="166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16F5F4-DCF4-BF4D-AA3E-BF8618E9256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057649" y="2485110"/>
            <a:ext cx="812204" cy="85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4AB6CE-0CCB-6645-933D-2B31C216629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057649" y="3340642"/>
            <a:ext cx="812204" cy="149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4EEDF2-9E1F-E748-91B3-DB68EFC2646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057649" y="3340642"/>
            <a:ext cx="812204" cy="32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B630CBF-7D58-0341-A69F-6107A9D4AB82}"/>
              </a:ext>
            </a:extLst>
          </p:cNvPr>
          <p:cNvSpPr/>
          <p:nvPr/>
        </p:nvSpPr>
        <p:spPr>
          <a:xfrm>
            <a:off x="8634730" y="1586486"/>
            <a:ext cx="258364" cy="3298165"/>
          </a:xfrm>
          <a:prstGeom prst="rightBrace">
            <a:avLst/>
          </a:pr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D90E19-8D8C-3745-A9AA-BDBBD028D6DC}"/>
              </a:ext>
            </a:extLst>
          </p:cNvPr>
          <p:cNvSpPr txBox="1"/>
          <p:nvPr/>
        </p:nvSpPr>
        <p:spPr>
          <a:xfrm>
            <a:off x="9114351" y="2728991"/>
            <a:ext cx="2720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Concat (axis=1)</a:t>
            </a:r>
          </a:p>
          <a:p>
            <a:r>
              <a:rPr lang="en-US" sz="3200" dirty="0"/>
              <a:t>&amp; Linear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0D6A1-5359-45DD-AF5E-24F8856B33C8}"/>
              </a:ext>
            </a:extLst>
          </p:cNvPr>
          <p:cNvSpPr txBox="1"/>
          <p:nvPr/>
        </p:nvSpPr>
        <p:spPr>
          <a:xfrm>
            <a:off x="3398945" y="5641666"/>
            <a:ext cx="83482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NimbusRomNo9L-Regu"/>
              </a:rPr>
              <a:t>Multi-head attention allows the model to jointly attend to information from different representation subspaces at different positions.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384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D677-0AE3-4E3A-A22A-4F1B68165EDA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5" y="-28992"/>
            <a:ext cx="10515600" cy="1325563"/>
          </a:xfrm>
        </p:spPr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9FE3B-7F76-A048-8BB3-C553C05F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0" y="1296571"/>
            <a:ext cx="3512940" cy="4562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649AE-8262-4081-AC0A-D7536605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1"/>
          <a:stretch/>
        </p:blipFill>
        <p:spPr>
          <a:xfrm>
            <a:off x="5035509" y="633789"/>
            <a:ext cx="5919967" cy="60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8BC2-845B-47C6-A4FC-5D306FAA4CE1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5" y="-28992"/>
            <a:ext cx="10754138" cy="1325563"/>
          </a:xfrm>
        </p:spPr>
        <p:txBody>
          <a:bodyPr/>
          <a:lstStyle/>
          <a:p>
            <a:r>
              <a:rPr lang="en-US" dirty="0"/>
              <a:t>Multi-Head Attention: Encoder (Self-Attention)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0B35-C139-49E1-8ADE-A8CD2EEF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8" y="1237478"/>
            <a:ext cx="2456788" cy="47372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E510BB-B81F-41BE-AED9-94285EA60FEA}"/>
              </a:ext>
            </a:extLst>
          </p:cNvPr>
          <p:cNvSpPr/>
          <p:nvPr/>
        </p:nvSpPr>
        <p:spPr>
          <a:xfrm>
            <a:off x="4207872" y="2396978"/>
            <a:ext cx="6601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dirty="0">
                <a:latin typeface="CMR10"/>
              </a:rPr>
              <a:t>Self-Attention(</a:t>
            </a:r>
            <a:r>
              <a:rPr lang="en-HK" sz="3200" dirty="0">
                <a:solidFill>
                  <a:srgbClr val="FF0000"/>
                </a:solidFill>
                <a:latin typeface="CMMI10"/>
              </a:rPr>
              <a:t>Q</a:t>
            </a:r>
            <a:r>
              <a:rPr lang="en-HK" sz="3200" baseline="30000" dirty="0">
                <a:latin typeface="CMMI10"/>
              </a:rPr>
              <a:t>mxd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2"/>
                </a:solidFill>
                <a:latin typeface="CMMI10"/>
              </a:rPr>
              <a:t>K</a:t>
            </a:r>
            <a:r>
              <a:rPr lang="en-HK" sz="3200" baseline="30000" dirty="0">
                <a:latin typeface="CMMI10"/>
              </a:rPr>
              <a:t>mxd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1"/>
                </a:solidFill>
                <a:latin typeface="CMMI10"/>
              </a:rPr>
              <a:t>V</a:t>
            </a:r>
            <a:r>
              <a:rPr lang="en-HK" sz="3200" baseline="30000" dirty="0">
                <a:latin typeface="CMMI10"/>
              </a:rPr>
              <a:t>mxd</a:t>
            </a:r>
            <a:r>
              <a:rPr lang="en-HK" sz="3200" dirty="0">
                <a:latin typeface="CMMI10"/>
              </a:rPr>
              <a:t> </a:t>
            </a:r>
            <a:r>
              <a:rPr lang="en-HK" sz="3200" dirty="0">
                <a:latin typeface="CMR10"/>
              </a:rPr>
              <a:t>), </a:t>
            </a:r>
            <a:r>
              <a:rPr lang="en-HK" sz="3200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A4FF0-69EE-44B0-951D-E4C767107EA2}"/>
                  </a:ext>
                </a:extLst>
              </p:cNvPr>
              <p:cNvSpPr txBox="1"/>
              <p:nvPr/>
            </p:nvSpPr>
            <p:spPr>
              <a:xfrm>
                <a:off x="4316667" y="3122391"/>
                <a:ext cx="4795326" cy="14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Q</a:t>
                </a:r>
                <a:r>
                  <a:rPr lang="en-US" sz="2800" dirty="0"/>
                  <a:t>:    Query matrix. Q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2"/>
                    </a:solidFill>
                  </a:rPr>
                  <a:t>K</a:t>
                </a:r>
                <a:r>
                  <a:rPr lang="en-US" sz="2800" dirty="0"/>
                  <a:t>:     Key matrix. K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V</a:t>
                </a:r>
                <a:r>
                  <a:rPr lang="en-US" sz="2800" dirty="0"/>
                  <a:t>:     Value matrix. V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A4FF0-69EE-44B0-951D-E4C76710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67" y="3122391"/>
                <a:ext cx="4795326" cy="1415387"/>
              </a:xfrm>
              <a:prstGeom prst="rect">
                <a:avLst/>
              </a:prstGeom>
              <a:blipFill>
                <a:blip r:embed="rId3"/>
                <a:stretch>
                  <a:fillRect l="-2541" t="-3879" b="-1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90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8FE4-A73F-40AD-9027-01D9A4860B39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54" y="129913"/>
            <a:ext cx="10754138" cy="1325563"/>
          </a:xfrm>
        </p:spPr>
        <p:txBody>
          <a:bodyPr/>
          <a:lstStyle/>
          <a:p>
            <a:r>
              <a:rPr lang="en-US" dirty="0"/>
              <a:t>Multi-Head Attention: Decoder (attend to self and input sequences)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E510BB-B81F-41BE-AED9-94285EA60FEA}"/>
              </a:ext>
            </a:extLst>
          </p:cNvPr>
          <p:cNvSpPr/>
          <p:nvPr/>
        </p:nvSpPr>
        <p:spPr>
          <a:xfrm>
            <a:off x="4004652" y="4025489"/>
            <a:ext cx="635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dirty="0">
                <a:latin typeface="CMR10"/>
              </a:rPr>
              <a:t>Self-Attention(</a:t>
            </a:r>
            <a:r>
              <a:rPr lang="en-HK" sz="3200" dirty="0">
                <a:solidFill>
                  <a:srgbClr val="FF0000"/>
                </a:solidFill>
                <a:latin typeface="CMMI10"/>
              </a:rPr>
              <a:t>Q</a:t>
            </a:r>
            <a:r>
              <a:rPr lang="en-HK" sz="3200" baseline="30000" dirty="0">
                <a:latin typeface="CMMI10"/>
              </a:rPr>
              <a:t>nxd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2"/>
                </a:solidFill>
                <a:latin typeface="CMMI10"/>
              </a:rPr>
              <a:t>K</a:t>
            </a:r>
            <a:r>
              <a:rPr lang="en-HK" sz="3200" baseline="30000" dirty="0">
                <a:latin typeface="CMMI10"/>
              </a:rPr>
              <a:t>nxd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1"/>
                </a:solidFill>
                <a:latin typeface="CMMI10"/>
              </a:rPr>
              <a:t>V</a:t>
            </a:r>
            <a:r>
              <a:rPr lang="en-HK" sz="3200" baseline="30000" dirty="0">
                <a:latin typeface="CMMI10"/>
              </a:rPr>
              <a:t>nxd</a:t>
            </a:r>
            <a:r>
              <a:rPr lang="en-HK" sz="3200" dirty="0">
                <a:latin typeface="CMMI10"/>
              </a:rPr>
              <a:t> </a:t>
            </a:r>
            <a:r>
              <a:rPr lang="en-HK" sz="3200" dirty="0">
                <a:latin typeface="CMR10"/>
              </a:rPr>
              <a:t>), </a:t>
            </a:r>
            <a:r>
              <a:rPr lang="en-HK" sz="3200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A4FF0-69EE-44B0-951D-E4C767107EA2}"/>
                  </a:ext>
                </a:extLst>
              </p:cNvPr>
              <p:cNvSpPr txBox="1"/>
              <p:nvPr/>
            </p:nvSpPr>
            <p:spPr>
              <a:xfrm>
                <a:off x="4676155" y="4513510"/>
                <a:ext cx="4795326" cy="14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Q</a:t>
                </a:r>
                <a:r>
                  <a:rPr lang="en-US" sz="2800" dirty="0"/>
                  <a:t>:    Query matrix. Q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2"/>
                    </a:solidFill>
                  </a:rPr>
                  <a:t>K</a:t>
                </a:r>
                <a:r>
                  <a:rPr lang="en-US" sz="2800" dirty="0"/>
                  <a:t>:     Key matrix. K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V</a:t>
                </a:r>
                <a:r>
                  <a:rPr lang="en-US" sz="2800" dirty="0"/>
                  <a:t>:     Value matrix. V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A4FF0-69EE-44B0-951D-E4C76710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155" y="4513510"/>
                <a:ext cx="4795326" cy="1415387"/>
              </a:xfrm>
              <a:prstGeom prst="rect">
                <a:avLst/>
              </a:prstGeom>
              <a:blipFill>
                <a:blip r:embed="rId2"/>
                <a:stretch>
                  <a:fillRect l="-2541" t="-3863" b="-1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86284C3-23CA-48BF-AA7B-196BA4AD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2725"/>
            <a:ext cx="2097099" cy="47336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FEE7A-C5B4-4433-9A85-E2FB913C5F8C}"/>
              </a:ext>
            </a:extLst>
          </p:cNvPr>
          <p:cNvSpPr/>
          <p:nvPr/>
        </p:nvSpPr>
        <p:spPr>
          <a:xfrm>
            <a:off x="4004652" y="1622725"/>
            <a:ext cx="7225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dirty="0">
                <a:latin typeface="CMR10"/>
              </a:rPr>
              <a:t>General-Attention(</a:t>
            </a:r>
            <a:r>
              <a:rPr lang="en-HK" sz="3200" dirty="0">
                <a:solidFill>
                  <a:srgbClr val="FF0000"/>
                </a:solidFill>
                <a:latin typeface="CMMI10"/>
              </a:rPr>
              <a:t>Q</a:t>
            </a:r>
            <a:r>
              <a:rPr lang="en-HK" sz="3200" baseline="30000" dirty="0">
                <a:latin typeface="CMMI10"/>
              </a:rPr>
              <a:t>nxd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2"/>
                </a:solidFill>
                <a:latin typeface="CMMI10"/>
              </a:rPr>
              <a:t>K</a:t>
            </a:r>
            <a:r>
              <a:rPr lang="en-HK" sz="3200" baseline="30000" dirty="0">
                <a:latin typeface="CMMI10"/>
              </a:rPr>
              <a:t>mxd</a:t>
            </a:r>
            <a:r>
              <a:rPr lang="en-HK" sz="3200" dirty="0">
                <a:latin typeface="CMMI10"/>
              </a:rPr>
              <a:t>, </a:t>
            </a:r>
            <a:r>
              <a:rPr lang="en-HK" sz="3200" dirty="0">
                <a:solidFill>
                  <a:schemeClr val="accent1"/>
                </a:solidFill>
                <a:latin typeface="CMMI10"/>
              </a:rPr>
              <a:t>V</a:t>
            </a:r>
            <a:r>
              <a:rPr lang="en-HK" sz="3200" baseline="30000" dirty="0">
                <a:latin typeface="CMMI10"/>
              </a:rPr>
              <a:t>mxd</a:t>
            </a:r>
            <a:r>
              <a:rPr lang="en-HK" sz="3200" dirty="0">
                <a:latin typeface="CMMI10"/>
              </a:rPr>
              <a:t> </a:t>
            </a:r>
            <a:r>
              <a:rPr lang="en-HK" sz="3200" dirty="0">
                <a:latin typeface="CMR10"/>
              </a:rPr>
              <a:t>), </a:t>
            </a:r>
            <a:r>
              <a:rPr lang="en-HK" sz="3200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3E87E1-2F10-42B8-BBF3-10BC6A41A29A}"/>
                  </a:ext>
                </a:extLst>
              </p:cNvPr>
              <p:cNvSpPr txBox="1"/>
              <p:nvPr/>
            </p:nvSpPr>
            <p:spPr>
              <a:xfrm>
                <a:off x="4676155" y="2115940"/>
                <a:ext cx="4795326" cy="14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Q</a:t>
                </a:r>
                <a:r>
                  <a:rPr lang="en-US" sz="2800" dirty="0"/>
                  <a:t>:    Query matrix. Q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2"/>
                    </a:solidFill>
                  </a:rPr>
                  <a:t>K</a:t>
                </a:r>
                <a:r>
                  <a:rPr lang="en-US" sz="2800" dirty="0"/>
                  <a:t>:     Key matrix. K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V</a:t>
                </a:r>
                <a:r>
                  <a:rPr lang="en-US" sz="2800" dirty="0"/>
                  <a:t>:     Value matrix. V =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3E87E1-2F10-42B8-BBF3-10BC6A41A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155" y="2115940"/>
                <a:ext cx="4795326" cy="1415387"/>
              </a:xfrm>
              <a:prstGeom prst="rect">
                <a:avLst/>
              </a:prstGeom>
              <a:blipFill>
                <a:blip r:embed="rId4"/>
                <a:stretch>
                  <a:fillRect l="-2541" t="-3879" b="-1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F7F964-0AC8-4B82-87FC-C0C11130C6BB}"/>
              </a:ext>
            </a:extLst>
          </p:cNvPr>
          <p:cNvCxnSpPr/>
          <p:nvPr/>
        </p:nvCxnSpPr>
        <p:spPr>
          <a:xfrm flipV="1">
            <a:off x="2145323" y="2523392"/>
            <a:ext cx="1859329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56C9BA-CD18-43AE-B2B5-2A96B2C6C583}"/>
              </a:ext>
            </a:extLst>
          </p:cNvPr>
          <p:cNvCxnSpPr>
            <a:cxnSpLocks/>
          </p:cNvCxnSpPr>
          <p:nvPr/>
        </p:nvCxnSpPr>
        <p:spPr>
          <a:xfrm>
            <a:off x="2148775" y="4132385"/>
            <a:ext cx="1807763" cy="7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4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AFC6-E12A-4756-B74D-C8968A38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24FD-4EEB-4632-A139-DACD5F50861C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24246-BC28-4C41-9C24-4DA208CE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49609-ACE5-403B-B645-3BEF5470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2" y="1376540"/>
            <a:ext cx="2097099" cy="47336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71D4C1-F1D6-4FE7-92FA-E71A8C0E47F2}"/>
              </a:ext>
            </a:extLst>
          </p:cNvPr>
          <p:cNvSpPr/>
          <p:nvPr/>
        </p:nvSpPr>
        <p:spPr>
          <a:xfrm>
            <a:off x="624254" y="3519147"/>
            <a:ext cx="1116623" cy="8066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134EEC-053A-45F7-B12A-DA55E9BFE2FD}"/>
                  </a:ext>
                </a:extLst>
              </p:cNvPr>
              <p:cNvSpPr txBox="1"/>
              <p:nvPr/>
            </p:nvSpPr>
            <p:spPr>
              <a:xfrm>
                <a:off x="2910254" y="988472"/>
                <a:ext cx="8657492" cy="899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sz="3200" dirty="0">
                    <a:latin typeface="CMR10"/>
                  </a:rPr>
                  <a:t>Self-Attention(</a:t>
                </a:r>
                <a:r>
                  <a:rPr lang="en-HK" sz="3200" dirty="0">
                    <a:solidFill>
                      <a:srgbClr val="FF0000"/>
                    </a:solidFill>
                    <a:latin typeface="CMMI10"/>
                  </a:rPr>
                  <a:t>Q</a:t>
                </a:r>
                <a:r>
                  <a:rPr lang="en-HK" sz="3200" baseline="30000" dirty="0">
                    <a:latin typeface="CMMI10"/>
                  </a:rPr>
                  <a:t>nxd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2"/>
                    </a:solidFill>
                    <a:latin typeface="CMMI10"/>
                  </a:rPr>
                  <a:t>K</a:t>
                </a:r>
                <a:r>
                  <a:rPr lang="en-HK" sz="3200" baseline="30000" dirty="0">
                    <a:latin typeface="CMMI10"/>
                  </a:rPr>
                  <a:t>nxd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1"/>
                    </a:solidFill>
                    <a:latin typeface="CMMI10"/>
                  </a:rPr>
                  <a:t>V</a:t>
                </a:r>
                <a:r>
                  <a:rPr lang="en-HK" sz="3200" baseline="30000" dirty="0">
                    <a:latin typeface="CMMI10"/>
                  </a:rPr>
                  <a:t>nxd</a:t>
                </a:r>
                <a:r>
                  <a:rPr lang="en-HK" sz="3200" dirty="0">
                    <a:latin typeface="CMMI10"/>
                  </a:rPr>
                  <a:t> </a:t>
                </a:r>
                <a:r>
                  <a:rPr lang="en-HK" sz="3200" dirty="0">
                    <a:latin typeface="CMR10"/>
                  </a:rPr>
                  <a:t>)</a:t>
                </a:r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HK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134EEC-053A-45F7-B12A-DA55E9BF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254" y="988472"/>
                <a:ext cx="8657492" cy="899285"/>
              </a:xfrm>
              <a:prstGeom prst="rect">
                <a:avLst/>
              </a:prstGeom>
              <a:blipFill>
                <a:blip r:embed="rId3"/>
                <a:stretch>
                  <a:fillRect l="-1759" b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DF5EE0-A90A-4131-BB46-DB348866EA6F}"/>
                  </a:ext>
                </a:extLst>
              </p:cNvPr>
              <p:cNvSpPr txBox="1"/>
              <p:nvPr/>
            </p:nvSpPr>
            <p:spPr>
              <a:xfrm>
                <a:off x="2910254" y="1931960"/>
                <a:ext cx="61897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: nxn </a:t>
                </a:r>
                <a:r>
                  <a:rPr lang="en-US" sz="3200" b="1" dirty="0"/>
                  <a:t>score matrix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DF5EE0-A90A-4131-BB46-DB348866E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254" y="1931960"/>
                <a:ext cx="6189784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1C1C085-1102-454E-862B-7C8D57CFFF04}"/>
              </a:ext>
            </a:extLst>
          </p:cNvPr>
          <p:cNvSpPr txBox="1"/>
          <p:nvPr/>
        </p:nvSpPr>
        <p:spPr>
          <a:xfrm>
            <a:off x="2910254" y="2642764"/>
            <a:ext cx="6471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The decoder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generates the sequence word by word, so we need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prevent it from conditioning to future tokens.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A04D36-C2DB-4B2C-AB73-66303C27F956}"/>
                  </a:ext>
                </a:extLst>
              </p:cNvPr>
              <p:cNvSpPr txBox="1"/>
              <p:nvPr/>
            </p:nvSpPr>
            <p:spPr>
              <a:xfrm>
                <a:off x="2910254" y="3401919"/>
                <a:ext cx="24977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Masked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A04D36-C2DB-4B2C-AB73-66303C27F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254" y="3401919"/>
                <a:ext cx="2497735" cy="584775"/>
              </a:xfrm>
              <a:prstGeom prst="rect">
                <a:avLst/>
              </a:prstGeom>
              <a:blipFill>
                <a:blip r:embed="rId5"/>
                <a:stretch>
                  <a:fillRect l="-6098" t="-12500" r="-5122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CDDB014-46BE-4CA5-AF72-68E52F81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792" y="3736516"/>
            <a:ext cx="3015762" cy="272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B45B10D-56A4-4FF6-B909-FC72E8C3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234923"/>
            <a:ext cx="10515600" cy="761078"/>
          </a:xfrm>
        </p:spPr>
        <p:txBody>
          <a:bodyPr/>
          <a:lstStyle/>
          <a:p>
            <a:r>
              <a:rPr lang="en-US" dirty="0"/>
              <a:t>More about attention: Masks</a:t>
            </a:r>
          </a:p>
        </p:txBody>
      </p:sp>
    </p:spTree>
    <p:extLst>
      <p:ext uri="{BB962C8B-B14F-4D97-AF65-F5344CB8AC3E}">
        <p14:creationId xmlns:p14="http://schemas.microsoft.com/office/powerpoint/2010/main" val="154308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AFC6-E12A-4756-B74D-C8968A38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58D89-F26C-417B-99FF-B2768364612F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24246-BC28-4C41-9C24-4DA208CE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49609-ACE5-403B-B645-3BEF5470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8" y="1376540"/>
            <a:ext cx="2097099" cy="47336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71D4C1-F1D6-4FE7-92FA-E71A8C0E47F2}"/>
              </a:ext>
            </a:extLst>
          </p:cNvPr>
          <p:cNvSpPr/>
          <p:nvPr/>
        </p:nvSpPr>
        <p:spPr>
          <a:xfrm>
            <a:off x="835270" y="3519147"/>
            <a:ext cx="1116623" cy="8066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8ED5B-D338-471D-B492-4629513DF286}"/>
              </a:ext>
            </a:extLst>
          </p:cNvPr>
          <p:cNvSpPr txBox="1"/>
          <p:nvPr/>
        </p:nvSpPr>
        <p:spPr>
          <a:xfrm>
            <a:off x="2961677" y="1047824"/>
            <a:ext cx="434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Mask in implementation: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513D00-88C1-46A4-A0BF-5D63B836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07" y="1623642"/>
            <a:ext cx="5765556" cy="22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D227E9-FD58-45AD-824C-06A272DE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07" y="4567857"/>
            <a:ext cx="4113995" cy="20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57929-DA41-4324-988C-0CE230558275}"/>
              </a:ext>
            </a:extLst>
          </p:cNvPr>
          <p:cNvSpPr txBox="1"/>
          <p:nvPr/>
        </p:nvSpPr>
        <p:spPr>
          <a:xfrm>
            <a:off x="3052531" y="3991281"/>
            <a:ext cx="804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softmax (we can see “shifted right” here):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9D3A595-9F9D-4F43-B5E2-89CF7E05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234923"/>
            <a:ext cx="10515600" cy="761078"/>
          </a:xfrm>
        </p:spPr>
        <p:txBody>
          <a:bodyPr/>
          <a:lstStyle/>
          <a:p>
            <a:r>
              <a:rPr lang="en-US" dirty="0"/>
              <a:t>More about attention: Masks</a:t>
            </a:r>
          </a:p>
        </p:txBody>
      </p:sp>
    </p:spTree>
    <p:extLst>
      <p:ext uri="{BB962C8B-B14F-4D97-AF65-F5344CB8AC3E}">
        <p14:creationId xmlns:p14="http://schemas.microsoft.com/office/powerpoint/2010/main" val="11658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BA73-0EC1-48B0-ABBC-BA18D946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234923"/>
            <a:ext cx="10515600" cy="761078"/>
          </a:xfrm>
        </p:spPr>
        <p:txBody>
          <a:bodyPr/>
          <a:lstStyle/>
          <a:p>
            <a:r>
              <a:rPr lang="en-US" dirty="0"/>
              <a:t>More about attention: Masks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AFC6-E12A-4756-B74D-C8968A38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28691-C704-4A24-9A0F-ABEB0C8C8C72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24246-BC28-4C41-9C24-4DA208CE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49609-ACE5-403B-B645-3BEF5470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8" y="1376540"/>
            <a:ext cx="2097099" cy="47336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71D4C1-F1D6-4FE7-92FA-E71A8C0E47F2}"/>
              </a:ext>
            </a:extLst>
          </p:cNvPr>
          <p:cNvSpPr/>
          <p:nvPr/>
        </p:nvSpPr>
        <p:spPr>
          <a:xfrm>
            <a:off x="808894" y="4861623"/>
            <a:ext cx="1116623" cy="130178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997F0-95A8-4201-A50D-2633B28109D5}"/>
              </a:ext>
            </a:extLst>
          </p:cNvPr>
          <p:cNvSpPr txBox="1"/>
          <p:nvPr/>
        </p:nvSpPr>
        <p:spPr>
          <a:xfrm>
            <a:off x="3156438" y="1794879"/>
            <a:ext cx="799220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decoder takes target sequence as input?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training, Transformer uses masks to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prevent it from seeing future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In testing, </a:t>
            </a:r>
            <a:r>
              <a:rPr lang="en-US" sz="2400" dirty="0"/>
              <a:t>Transformer predicts the first output word, and adds it to the input of the decoder, then predicts the second word. It predicts until &lt;EOF&gt; is the current output word.</a:t>
            </a:r>
          </a:p>
        </p:txBody>
      </p:sp>
    </p:spTree>
    <p:extLst>
      <p:ext uri="{BB962C8B-B14F-4D97-AF65-F5344CB8AC3E}">
        <p14:creationId xmlns:p14="http://schemas.microsoft.com/office/powerpoint/2010/main" val="275903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0052-A8D7-4708-B3CE-3D6EEBB03B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9" y="136525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 flipV="1">
            <a:off x="3288088" y="5020406"/>
            <a:ext cx="2119181" cy="4747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4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54C94-D010-E04D-9DDD-D49FA84A4712}"/>
              </a:ext>
            </a:extLst>
          </p:cNvPr>
          <p:cNvSpPr/>
          <p:nvPr/>
        </p:nvSpPr>
        <p:spPr>
          <a:xfrm>
            <a:off x="119321" y="100509"/>
            <a:ext cx="45910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Positional Encoding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7306D-D737-4026-A84A-91B30F3F8DE9}"/>
              </a:ext>
            </a:extLst>
          </p:cNvPr>
          <p:cNvSpPr txBox="1"/>
          <p:nvPr/>
        </p:nvSpPr>
        <p:spPr>
          <a:xfrm>
            <a:off x="838200" y="1017578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Transformer contains no recurrence and no convolution, in order for the model to make use of the order of the sequence, Transformer uses positional encoding: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1D2B7-ADB7-469D-A5F4-84AD5C56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9" y="2164345"/>
            <a:ext cx="6253021" cy="1331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69E8D-CDCF-4A88-8B09-92FEEA8CE05E}"/>
              </a:ext>
            </a:extLst>
          </p:cNvPr>
          <p:cNvSpPr txBox="1"/>
          <p:nvPr/>
        </p:nvSpPr>
        <p:spPr>
          <a:xfrm>
            <a:off x="945172" y="3871630"/>
            <a:ext cx="8699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where pos is the position and i is the dimension.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5245E-6692-413B-BB5B-EB03A464E308}"/>
              </a:ext>
            </a:extLst>
          </p:cNvPr>
          <p:cNvSpPr txBox="1"/>
          <p:nvPr/>
        </p:nvSpPr>
        <p:spPr>
          <a:xfrm>
            <a:off x="945172" y="4493364"/>
            <a:ext cx="9772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The author hypothesized it would allow the model to easily learn to attend by relative positions, since for any fixed offset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MMI10"/>
              </a:rPr>
              <a:t>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NimbusRomNo9L-Regu"/>
              </a:rPr>
              <a:t>,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CMMI10"/>
              </a:rPr>
              <a:t>PE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CMMI7"/>
              </a:rPr>
              <a:t>pos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MR7"/>
              </a:rPr>
              <a:t>+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CMMI7"/>
              </a:rPr>
              <a:t>k 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NimbusRomNo9L-Regu"/>
              </a:rPr>
              <a:t>can be represented as a linear function of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CMMI10"/>
              </a:rPr>
              <a:t>PE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CMMI7"/>
              </a:rPr>
              <a:t>pos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MMI7"/>
              </a:rPr>
              <a:t>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0CDF-E99D-4495-872B-8291BB033835}"/>
              </a:ext>
            </a:extLst>
          </p:cNvPr>
          <p:cNvSpPr txBox="1"/>
          <p:nvPr/>
        </p:nvSpPr>
        <p:spPr>
          <a:xfrm>
            <a:off x="7464669" y="2491688"/>
            <a:ext cx="39917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+ initial embedding</a:t>
            </a:r>
          </a:p>
        </p:txBody>
      </p:sp>
    </p:spTree>
    <p:extLst>
      <p:ext uri="{BB962C8B-B14F-4D97-AF65-F5344CB8AC3E}">
        <p14:creationId xmlns:p14="http://schemas.microsoft.com/office/powerpoint/2010/main" val="209815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365C9-4261-5D44-8F6F-73BA3668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A332-49AB-4640-8A8F-5C9704ABC58C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77100-98CE-7244-AFB4-1D2C411F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CBCC4-DFD9-4C4A-A80E-8AABF73A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458" y="1510054"/>
            <a:ext cx="6335350" cy="43265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BDEBC81-7F65-124B-A075-0D018095C59B}"/>
              </a:ext>
            </a:extLst>
          </p:cNvPr>
          <p:cNvSpPr txBox="1">
            <a:spLocks/>
          </p:cNvSpPr>
          <p:nvPr/>
        </p:nvSpPr>
        <p:spPr>
          <a:xfrm>
            <a:off x="433646" y="50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translation (Transformer)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41031-010A-FC45-A5F2-E0C9229A6BBC}"/>
              </a:ext>
            </a:extLst>
          </p:cNvPr>
          <p:cNvSpPr txBox="1"/>
          <p:nvPr/>
        </p:nvSpPr>
        <p:spPr>
          <a:xfrm>
            <a:off x="1155192" y="3027013"/>
            <a:ext cx="3264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Transformer</a:t>
            </a:r>
          </a:p>
        </p:txBody>
      </p:sp>
    </p:spTree>
    <p:extLst>
      <p:ext uri="{BB962C8B-B14F-4D97-AF65-F5344CB8AC3E}">
        <p14:creationId xmlns:p14="http://schemas.microsoft.com/office/powerpoint/2010/main" val="161881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0052-A8D7-4708-B3CE-3D6EEBB03B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9" y="136525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 flipV="1">
            <a:off x="3976820" y="3727934"/>
            <a:ext cx="1421658" cy="35169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1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54C94-D010-E04D-9DDD-D49FA84A4712}"/>
              </a:ext>
            </a:extLst>
          </p:cNvPr>
          <p:cNvSpPr/>
          <p:nvPr/>
        </p:nvSpPr>
        <p:spPr>
          <a:xfrm>
            <a:off x="119321" y="100509"/>
            <a:ext cx="453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The residuals (Add)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040B9-4AAD-4302-ADCF-7F5031F43C4B}"/>
                  </a:ext>
                </a:extLst>
              </p:cNvPr>
              <p:cNvSpPr txBox="1"/>
              <p:nvPr/>
            </p:nvSpPr>
            <p:spPr>
              <a:xfrm>
                <a:off x="627831" y="1757261"/>
                <a:ext cx="80432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02122"/>
                    </a:solidFill>
                    <a:latin typeface="NimbusRomNo9L-Regu"/>
                  </a:rPr>
                  <a:t>The formular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𝑆𝑢𝑏𝑙𝑎𝑦𝑒𝑟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E040B9-4AAD-4302-ADCF-7F5031F43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1" y="1757261"/>
                <a:ext cx="8043282" cy="1015663"/>
              </a:xfrm>
              <a:prstGeom prst="rect">
                <a:avLst/>
              </a:prstGeom>
              <a:blipFill>
                <a:blip r:embed="rId2"/>
                <a:stretch>
                  <a:fillRect l="-1592" t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E4EDA18D-E7AA-431B-A6C8-F9B612DB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959" y="934525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721033-5962-4292-8099-796CC191339E}"/>
              </a:ext>
            </a:extLst>
          </p:cNvPr>
          <p:cNvSpPr txBox="1"/>
          <p:nvPr/>
        </p:nvSpPr>
        <p:spPr>
          <a:xfrm>
            <a:off x="627831" y="3833315"/>
            <a:ext cx="99932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NimbusRomNo9L-Regu"/>
              </a:rPr>
              <a:t>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NimbusRomNo9L-Regu"/>
              </a:rPr>
              <a:t>wo main reasons to add skip connections: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NimbusRomNo9L-Regu"/>
              </a:rPr>
              <a:t>to avoid the problem of 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NimbusRomNo9L-Regu"/>
              </a:rPr>
              <a:t>vanishing gradients</a:t>
            </a:r>
            <a:endParaRPr lang="en-US" sz="2400" b="0" i="0" dirty="0">
              <a:solidFill>
                <a:srgbClr val="FF0000"/>
              </a:solidFill>
              <a:effectLst/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NimbusRomNo9L-Regu"/>
              </a:rPr>
              <a:t>or to mitigate the </a:t>
            </a:r>
            <a:r>
              <a:rPr lang="en-US" altLang="zh-CN" sz="2400" dirty="0">
                <a:solidFill>
                  <a:srgbClr val="FF0000"/>
                </a:solidFill>
                <a:latin typeface="NimbusRomNo9L-Regu"/>
              </a:rPr>
              <a:t>d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NimbusRomNo9L-Regu"/>
              </a:rPr>
              <a:t>egradation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NimbusRomNo9L-Regu"/>
              </a:rPr>
              <a:t> (accuracy saturation) problem; where adding more layers to a suitably deep model leads to higher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53320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54C94-D010-E04D-9DDD-D49FA84A4712}"/>
              </a:ext>
            </a:extLst>
          </p:cNvPr>
          <p:cNvSpPr/>
          <p:nvPr/>
        </p:nvSpPr>
        <p:spPr>
          <a:xfrm>
            <a:off x="119321" y="100509"/>
            <a:ext cx="7256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The layer normalization (Norm)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658A0-1A61-4419-BC2B-57AAEE6359E8}"/>
              </a:ext>
            </a:extLst>
          </p:cNvPr>
          <p:cNvSpPr txBox="1"/>
          <p:nvPr/>
        </p:nvSpPr>
        <p:spPr>
          <a:xfrm>
            <a:off x="604242" y="945145"/>
            <a:ext cx="9137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NimbusRomNo9L-Regu"/>
              </a:rPr>
              <a:t>Layer normalization* normalizes input across the features: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B87ED5-49AC-4AED-9BEC-90C735E2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34" y="1493232"/>
            <a:ext cx="3486516" cy="17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4CF1AC-7360-4ECB-BDF3-56D618E4249F}"/>
              </a:ext>
            </a:extLst>
          </p:cNvPr>
          <p:cNvSpPr txBox="1"/>
          <p:nvPr/>
        </p:nvSpPr>
        <p:spPr>
          <a:xfrm>
            <a:off x="214450" y="5987018"/>
            <a:ext cx="706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NimbusRomNo9L-Regu"/>
              </a:rPr>
              <a:t>*Layer normalization performs better than batch norm in case of </a:t>
            </a:r>
            <a:r>
              <a:rPr lang="en-US" b="1" i="0" dirty="0">
                <a:solidFill>
                  <a:srgbClr val="292929"/>
                </a:solidFill>
                <a:effectLst/>
                <a:latin typeface="NimbusRomNo9L-Regu"/>
              </a:rPr>
              <a:t>RNN</a:t>
            </a:r>
            <a:r>
              <a:rPr lang="en-US" b="0" i="0" dirty="0">
                <a:solidFill>
                  <a:srgbClr val="292929"/>
                </a:solidFill>
                <a:effectLst/>
                <a:latin typeface="NimbusRomNo9L-Regu"/>
              </a:rPr>
              <a:t>s.</a:t>
            </a:r>
            <a:endParaRPr lang="en-US" dirty="0">
              <a:latin typeface="NimbusRomNo9L-Reg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D4818-FB42-4F30-A47A-84270EE781E8}"/>
              </a:ext>
            </a:extLst>
          </p:cNvPr>
          <p:cNvSpPr txBox="1"/>
          <p:nvPr/>
        </p:nvSpPr>
        <p:spPr>
          <a:xfrm>
            <a:off x="604242" y="3519841"/>
            <a:ext cx="45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 with batch norm: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ABF5A6D-176A-48B5-9809-3F60D349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17" y="4152173"/>
            <a:ext cx="5175738" cy="15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5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0052-A8D7-4708-B3CE-3D6EEBB03B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9" y="136525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 flipV="1">
            <a:off x="4099912" y="2998171"/>
            <a:ext cx="1421658" cy="5363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1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54C94-D010-E04D-9DDD-D49FA84A4712}"/>
              </a:ext>
            </a:extLst>
          </p:cNvPr>
          <p:cNvSpPr/>
          <p:nvPr/>
        </p:nvSpPr>
        <p:spPr>
          <a:xfrm>
            <a:off x="119321" y="100509"/>
            <a:ext cx="87553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Position-wise Feed-Forward Networks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B87EB-EC9F-407A-88EB-7DE60CE5D011}"/>
              </a:ext>
            </a:extLst>
          </p:cNvPr>
          <p:cNvSpPr txBox="1"/>
          <p:nvPr/>
        </p:nvSpPr>
        <p:spPr>
          <a:xfrm>
            <a:off x="668074" y="1190670"/>
            <a:ext cx="9998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NimbusRomNo9L-Regu"/>
              </a:rPr>
              <a:t>The FFN contains two linear transformations with a ReLU activation in between: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4DEF5-2399-48EA-906D-330FB7EE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87" y="2398688"/>
            <a:ext cx="5823069" cy="725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0D6535-EDFA-41CC-9387-FB2A176C018A}"/>
              </a:ext>
            </a:extLst>
          </p:cNvPr>
          <p:cNvSpPr txBox="1"/>
          <p:nvPr/>
        </p:nvSpPr>
        <p:spPr>
          <a:xfrm>
            <a:off x="2941987" y="3221766"/>
            <a:ext cx="45211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NimbusRomNo9L-Regu"/>
              </a:rPr>
              <a:t>Input/output dimension: 512</a:t>
            </a:r>
          </a:p>
          <a:p>
            <a:r>
              <a:rPr lang="en-US" sz="2800" dirty="0">
                <a:solidFill>
                  <a:srgbClr val="000000"/>
                </a:solidFill>
                <a:latin typeface="NimbusRomNo9L-Regu"/>
              </a:rPr>
              <a:t>Hidden dimension: 2048</a:t>
            </a: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BED1C-8D01-4230-9527-23A462C3CA61}"/>
              </a:ext>
            </a:extLst>
          </p:cNvPr>
          <p:cNvSpPr txBox="1"/>
          <p:nvPr/>
        </p:nvSpPr>
        <p:spPr>
          <a:xfrm>
            <a:off x="668074" y="4715376"/>
            <a:ext cx="9971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NimbusRomNo9L-Regu"/>
              </a:rPr>
              <a:t>The transformations of FFN are the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NimbusRomNo9L-Regu"/>
              </a:rPr>
              <a:t>same across different positions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NimbusRomNo9L-Regu"/>
              </a:rPr>
              <a:t>,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NimbusRomNo9L-Regu"/>
              </a:rPr>
              <a:t>i.e., this is as two convolutions with kernel size 1.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33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0052-A8D7-4708-B3CE-3D6EEBB03B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9" y="136525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 flipH="1" flipV="1">
            <a:off x="5521568" y="66501"/>
            <a:ext cx="1801943" cy="14131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9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54C94-D010-E04D-9DDD-D49FA84A4712}"/>
              </a:ext>
            </a:extLst>
          </p:cNvPr>
          <p:cNvSpPr/>
          <p:nvPr/>
        </p:nvSpPr>
        <p:spPr>
          <a:xfrm>
            <a:off x="119321" y="100509"/>
            <a:ext cx="35114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The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C8F1E-F679-4490-A47E-4D09B6F4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80" y="869950"/>
            <a:ext cx="9095404" cy="55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4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03C4C6-28FF-4DE0-BD8F-0E8557AF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81396"/>
            <a:ext cx="4159743" cy="59400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BF73-66BF-4DFD-B3BE-B9061F0F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EA15-F919-4597-8652-BE00C48BE60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69D8D-BC1F-476D-B636-C44AA1D0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1340F-4261-42EB-BEA7-A9A0EDA5FB4C}"/>
              </a:ext>
            </a:extLst>
          </p:cNvPr>
          <p:cNvSpPr/>
          <p:nvPr/>
        </p:nvSpPr>
        <p:spPr>
          <a:xfrm>
            <a:off x="21313" y="-7556"/>
            <a:ext cx="78315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All in one: revisit the architecture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2730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56C-17F9-164D-92FA-30485559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127733"/>
            <a:ext cx="10515600" cy="846626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9D3F-A832-5D40-B0DF-7E2F9762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38" y="1104656"/>
            <a:ext cx="10166839" cy="4351338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http://jalammar.github.io/illustrated-transformer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https://lilianweng.github.io/lil-log/2018/06/24/attention-attention.html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https://www.zhihu.com/question/68482809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https://towardsdatascience.com/illustrated-guide-to-transformers-step-by-step-explanation-f74876522bc0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https://pytorch.org/docs/stable/generated/torch.nn.MultiheadAttention.html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https://en.wikipedia.org/wiki/Residual_neural_network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https://medium.com/techspace-usict/normalization-techniques-in-deep-neural-networks-9121bf100d8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F8FD0-F0E5-C048-B28B-AFD98222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4B63-CB50-4993-986F-AFB96E7EBA1E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424FA-CC31-B749-BCE2-FB6AF415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5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4EB5-9BC1-3F47-81F6-BA4FB86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6" y="50347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74BA-CF02-4E7D-960E-283360E8FF06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04" y="73152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>
            <a:off x="6242304" y="2080198"/>
            <a:ext cx="2279904" cy="293071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B9C073-0C90-8347-8F26-C809A62C53CB}"/>
              </a:ext>
            </a:extLst>
          </p:cNvPr>
          <p:cNvSpPr/>
          <p:nvPr/>
        </p:nvSpPr>
        <p:spPr>
          <a:xfrm>
            <a:off x="8644128" y="1423099"/>
            <a:ext cx="2244158" cy="358781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ADC43-F670-8843-9ED8-BC93AD49C839}"/>
              </a:ext>
            </a:extLst>
          </p:cNvPr>
          <p:cNvSpPr txBox="1"/>
          <p:nvPr/>
        </p:nvSpPr>
        <p:spPr>
          <a:xfrm>
            <a:off x="2073504" y="1499616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F90727-526B-124A-943E-B756F80D56E1}"/>
              </a:ext>
            </a:extLst>
          </p:cNvPr>
          <p:cNvSpPr txBox="1"/>
          <p:nvPr/>
        </p:nvSpPr>
        <p:spPr>
          <a:xfrm>
            <a:off x="2073504" y="2449330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1681471-9490-034A-8F72-DCFBAA5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92" y="3220767"/>
            <a:ext cx="2414185" cy="313558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E21414-DC8A-7445-9C33-3F7A8CFDD611}"/>
              </a:ext>
            </a:extLst>
          </p:cNvPr>
          <p:cNvCxnSpPr/>
          <p:nvPr/>
        </p:nvCxnSpPr>
        <p:spPr>
          <a:xfrm flipH="1">
            <a:off x="3895344" y="1684282"/>
            <a:ext cx="4742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B020C0-B84F-7048-A179-3A29BFB5D756}"/>
              </a:ext>
            </a:extLst>
          </p:cNvPr>
          <p:cNvCxnSpPr>
            <a:cxnSpLocks/>
          </p:cNvCxnSpPr>
          <p:nvPr/>
        </p:nvCxnSpPr>
        <p:spPr>
          <a:xfrm flipH="1">
            <a:off x="3901440" y="2676144"/>
            <a:ext cx="2340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673CAF-56F4-A940-A854-F0C617C30368}"/>
              </a:ext>
            </a:extLst>
          </p:cNvPr>
          <p:cNvCxnSpPr>
            <a:cxnSpLocks/>
          </p:cNvCxnSpPr>
          <p:nvPr/>
        </p:nvCxnSpPr>
        <p:spPr>
          <a:xfrm flipH="1">
            <a:off x="3901440" y="4315968"/>
            <a:ext cx="3340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0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192C-DF5A-5F46-A27F-B1FFB1F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0052-A8D7-4708-B3CE-3D6EEBB03B2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7AB28-F9EA-6A43-98E5-8914A0D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844B-8A5C-884A-BBB0-09F87F89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9" y="136525"/>
            <a:ext cx="4706942" cy="67214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1FA44C-67F4-D943-9113-27EBF7D5AFAF}"/>
              </a:ext>
            </a:extLst>
          </p:cNvPr>
          <p:cNvSpPr/>
          <p:nvPr/>
        </p:nvSpPr>
        <p:spPr>
          <a:xfrm>
            <a:off x="4123592" y="4079630"/>
            <a:ext cx="1283677" cy="72976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9680-FEAD-44E0-8B66-6ADCB3DDD98E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6" y="50347"/>
            <a:ext cx="10515600" cy="1325563"/>
          </a:xfrm>
        </p:spPr>
        <p:txBody>
          <a:bodyPr/>
          <a:lstStyle/>
          <a:p>
            <a:r>
              <a:rPr lang="en-US"/>
              <a:t>Attention: Intuition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5C532-E068-5849-9CFD-451B5E64D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92"/>
          <a:stretch/>
        </p:blipFill>
        <p:spPr>
          <a:xfrm>
            <a:off x="3114108" y="1341536"/>
            <a:ext cx="7835138" cy="1556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3A86E-9C3E-3B49-8291-5D7A6A47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06" y="3331464"/>
            <a:ext cx="6644640" cy="2726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236F68-77B8-3641-84C8-0B539ECEFD90}"/>
              </a:ext>
            </a:extLst>
          </p:cNvPr>
          <p:cNvSpPr txBox="1"/>
          <p:nvPr/>
        </p:nvSpPr>
        <p:spPr>
          <a:xfrm>
            <a:off x="769908" y="4279701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Case 2: </a:t>
            </a:r>
            <a:r>
              <a:rPr lang="en-HK" dirty="0"/>
              <a:t>Human visual attention allows us to focus on a certain region with “high resolution”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62168-0F42-9A4A-9198-38095F0EC25C}"/>
              </a:ext>
            </a:extLst>
          </p:cNvPr>
          <p:cNvSpPr txBox="1"/>
          <p:nvPr/>
        </p:nvSpPr>
        <p:spPr>
          <a:xfrm>
            <a:off x="769908" y="1736897"/>
            <a:ext cx="287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One word “attends” to other words differently</a:t>
            </a:r>
          </a:p>
        </p:txBody>
      </p:sp>
    </p:spTree>
    <p:extLst>
      <p:ext uri="{BB962C8B-B14F-4D97-AF65-F5344CB8AC3E}">
        <p14:creationId xmlns:p14="http://schemas.microsoft.com/office/powerpoint/2010/main" val="206868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B6CB-EB28-4C1F-8521-05DC009C7A9F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584197-0273-F14A-9A90-1F433F6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6" y="50347"/>
            <a:ext cx="10515600" cy="1325563"/>
          </a:xfrm>
        </p:spPr>
        <p:txBody>
          <a:bodyPr/>
          <a:lstStyle/>
          <a:p>
            <a:r>
              <a:rPr lang="en-US" dirty="0"/>
              <a:t>Attention: Rationale (vector)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966C15-CEAC-8144-A04A-661C3F7E5839}"/>
                  </a:ext>
                </a:extLst>
              </p:cNvPr>
              <p:cNvSpPr/>
              <p:nvPr/>
            </p:nvSpPr>
            <p:spPr>
              <a:xfrm>
                <a:off x="781013" y="1104450"/>
                <a:ext cx="9906366" cy="1702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3200" dirty="0">
                    <a:latin typeface="CMR10"/>
                  </a:rPr>
                  <a:t>Attention(</a:t>
                </a:r>
                <a:r>
                  <a:rPr lang="en-HK" sz="3200" dirty="0">
                    <a:solidFill>
                      <a:srgbClr val="FF0000"/>
                    </a:solidFill>
                    <a:latin typeface="CMMI10"/>
                  </a:rPr>
                  <a:t>q</a:t>
                </a:r>
                <a:r>
                  <a:rPr lang="en-HK" sz="3200" baseline="30000" dirty="0">
                    <a:latin typeface="CMMI10"/>
                  </a:rPr>
                  <a:t>dx1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2"/>
                    </a:solidFill>
                    <a:latin typeface="CMMI10"/>
                  </a:rPr>
                  <a:t>K</a:t>
                </a:r>
                <a:r>
                  <a:rPr lang="en-HK" sz="3200" baseline="30000" dirty="0">
                    <a:latin typeface="CMMI10"/>
                  </a:rPr>
                  <a:t>dxm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1"/>
                    </a:solidFill>
                    <a:latin typeface="CMMI10"/>
                  </a:rPr>
                  <a:t>V</a:t>
                </a:r>
                <a:r>
                  <a:rPr lang="en-HK" sz="3200" baseline="30000" dirty="0">
                    <a:latin typeface="CMMI10"/>
                  </a:rPr>
                  <a:t>dxm</a:t>
                </a:r>
                <a:r>
                  <a:rPr lang="en-HK" sz="3200" dirty="0">
                    <a:latin typeface="CMMI10"/>
                  </a:rPr>
                  <a:t> </a:t>
                </a:r>
                <a:r>
                  <a:rPr lang="en-HK" sz="3200" dirty="0">
                    <a:latin typeface="CMR1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sz="32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HK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𝑠𝑐𝑜𝑟𝑒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sz="3200" dirty="0"/>
              </a:p>
              <a:p>
                <a:r>
                  <a:rPr lang="en-HK" sz="3200" dirty="0"/>
                  <a:t>where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966C15-CEAC-8144-A04A-661C3F7E5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13" y="1104450"/>
                <a:ext cx="9906366" cy="1702197"/>
              </a:xfrm>
              <a:prstGeom prst="rect">
                <a:avLst/>
              </a:prstGeom>
              <a:blipFill>
                <a:blip r:embed="rId2"/>
                <a:stretch>
                  <a:fillRect l="-15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A3F6DD-3E07-6E4A-8AC1-73BE483176F9}"/>
              </a:ext>
            </a:extLst>
          </p:cNvPr>
          <p:cNvSpPr txBox="1"/>
          <p:nvPr/>
        </p:nvSpPr>
        <p:spPr>
          <a:xfrm>
            <a:off x="4037988" y="2521059"/>
            <a:ext cx="5290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</a:t>
            </a:r>
            <a:r>
              <a:rPr lang="en-US" sz="2800" dirty="0"/>
              <a:t>:     Query vector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K</a:t>
            </a:r>
            <a:r>
              <a:rPr lang="en-US" sz="2800" dirty="0"/>
              <a:t>:     Key matrix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V</a:t>
            </a:r>
            <a:r>
              <a:rPr lang="en-US" sz="2800" dirty="0"/>
              <a:t>:     Value matrix</a:t>
            </a:r>
          </a:p>
          <a:p>
            <a:r>
              <a:rPr lang="en-US" sz="2800" dirty="0"/>
              <a:t>d:     dimension of keys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06629-54CA-D14D-82A4-FA32BD773707}"/>
              </a:ext>
            </a:extLst>
          </p:cNvPr>
          <p:cNvSpPr/>
          <p:nvPr/>
        </p:nvSpPr>
        <p:spPr>
          <a:xfrm>
            <a:off x="781013" y="4485276"/>
            <a:ext cx="10168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3200" dirty="0"/>
              <a:t>i.e., weighted sum of V, and the weights are calculated by softmax of</a:t>
            </a:r>
            <a:endParaRPr lang="en-US" sz="36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254C94-D010-E04D-9DDD-D49FA84A4712}"/>
                  </a:ext>
                </a:extLst>
              </p:cNvPr>
              <p:cNvSpPr/>
              <p:nvPr/>
            </p:nvSpPr>
            <p:spPr>
              <a:xfrm>
                <a:off x="4286173" y="5463677"/>
                <a:ext cx="23970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254C94-D010-E04D-9DDD-D49FA84A4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173" y="5463677"/>
                <a:ext cx="2397003" cy="584775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39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DB9952-2AEA-F748-9D75-229486C7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74" y="933450"/>
            <a:ext cx="8608252" cy="57880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ADE8-4B39-4ACA-B1BA-60A4A225FD3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254C94-D010-E04D-9DDD-D49FA84A4712}"/>
                  </a:ext>
                </a:extLst>
              </p:cNvPr>
              <p:cNvSpPr/>
              <p:nvPr/>
            </p:nvSpPr>
            <p:spPr>
              <a:xfrm>
                <a:off x="119321" y="100509"/>
                <a:ext cx="560768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black"/>
                    </a:solidFill>
                    <a:latin typeface="Calibri Light" panose="020F0302020204030204"/>
                    <a:ea typeface="+mj-ea"/>
                    <a:cs typeface="+mj-cs"/>
                  </a:rPr>
                  <a:t>Attention: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254C94-D010-E04D-9DDD-D49FA84A4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21" y="100509"/>
                <a:ext cx="5607689" cy="769441"/>
              </a:xfrm>
              <a:prstGeom prst="rect">
                <a:avLst/>
              </a:prstGeom>
              <a:blipFill>
                <a:blip r:embed="rId3"/>
                <a:stretch>
                  <a:fillRect l="-4461" t="-15748" b="-36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4BDAA342-C153-4F1E-9985-A740A8697952}"/>
              </a:ext>
            </a:extLst>
          </p:cNvPr>
          <p:cNvSpPr/>
          <p:nvPr/>
        </p:nvSpPr>
        <p:spPr>
          <a:xfrm>
            <a:off x="3182815" y="4914900"/>
            <a:ext cx="5427785" cy="53633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047A62-5C83-4D5F-802A-5D2F4D80D17C}"/>
              </a:ext>
            </a:extLst>
          </p:cNvPr>
          <p:cNvSpPr/>
          <p:nvPr/>
        </p:nvSpPr>
        <p:spPr>
          <a:xfrm>
            <a:off x="1791874" y="6088184"/>
            <a:ext cx="8608252" cy="6332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2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A55A-93BA-2149-80DA-F6C5B1EF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7659-F369-4021-80F2-03974C72738A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7F5E1-1369-C64B-BB97-3F74455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DF4471-BFCD-AD40-A9B0-FE13F4D4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6" y="50347"/>
            <a:ext cx="10515600" cy="1325563"/>
          </a:xfrm>
        </p:spPr>
        <p:txBody>
          <a:bodyPr/>
          <a:lstStyle/>
          <a:p>
            <a:r>
              <a:rPr lang="en-US" dirty="0"/>
              <a:t>Attention: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93440-B079-7348-8EFA-E1553DFA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01" y="1375910"/>
            <a:ext cx="10237198" cy="34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1E66-BFE2-5945-95F0-1EDDC06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54" y="129382"/>
            <a:ext cx="10515600" cy="1325563"/>
          </a:xfrm>
        </p:spPr>
        <p:txBody>
          <a:bodyPr/>
          <a:lstStyle/>
          <a:p>
            <a:r>
              <a:rPr lang="en-US" dirty="0"/>
              <a:t>Attention: Relation to GCN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C54A-8935-D743-9552-100E18E6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9C3-85BF-490D-B2F6-F145958A6A93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12D9-171D-F642-9722-53617D86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D04DE-7925-0640-BCB2-0D390C9D2C4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D38CE-FC46-AB4A-A9B1-A1251CCD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827" y="3124200"/>
            <a:ext cx="4786642" cy="1117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74A521-F589-9B45-94D8-327828249201}"/>
                  </a:ext>
                </a:extLst>
              </p:cNvPr>
              <p:cNvSpPr/>
              <p:nvPr/>
            </p:nvSpPr>
            <p:spPr>
              <a:xfrm>
                <a:off x="936000" y="1304844"/>
                <a:ext cx="9836154" cy="120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3200" dirty="0">
                    <a:latin typeface="CMR10"/>
                  </a:rPr>
                  <a:t>Attention(</a:t>
                </a:r>
                <a:r>
                  <a:rPr lang="en-HK" sz="3200" dirty="0">
                    <a:solidFill>
                      <a:srgbClr val="FF0000"/>
                    </a:solidFill>
                    <a:latin typeface="CMMI10"/>
                  </a:rPr>
                  <a:t>q</a:t>
                </a:r>
                <a:r>
                  <a:rPr lang="en-HK" sz="3200" baseline="30000" dirty="0">
                    <a:latin typeface="CMMI10"/>
                  </a:rPr>
                  <a:t>dx1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2"/>
                    </a:solidFill>
                    <a:latin typeface="CMMI10"/>
                  </a:rPr>
                  <a:t>K</a:t>
                </a:r>
                <a:r>
                  <a:rPr lang="en-HK" sz="3200" baseline="30000" dirty="0">
                    <a:latin typeface="CMMI10"/>
                  </a:rPr>
                  <a:t>dxm</a:t>
                </a:r>
                <a:r>
                  <a:rPr lang="en-HK" sz="3200" dirty="0">
                    <a:latin typeface="CMMI10"/>
                  </a:rPr>
                  <a:t>, </a:t>
                </a:r>
                <a:r>
                  <a:rPr lang="en-HK" sz="3200" dirty="0">
                    <a:solidFill>
                      <a:schemeClr val="accent1"/>
                    </a:solidFill>
                    <a:latin typeface="CMMI10"/>
                  </a:rPr>
                  <a:t>V</a:t>
                </a:r>
                <a:r>
                  <a:rPr lang="en-HK" sz="3200" baseline="30000" dirty="0">
                    <a:latin typeface="CMMI10"/>
                  </a:rPr>
                  <a:t>dxm</a:t>
                </a:r>
                <a:r>
                  <a:rPr lang="en-HK" sz="3200" dirty="0">
                    <a:latin typeface="CMMI10"/>
                  </a:rPr>
                  <a:t> </a:t>
                </a:r>
                <a:r>
                  <a:rPr lang="en-HK" sz="3200" dirty="0">
                    <a:latin typeface="CMR1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𝑠𝑐𝑜𝑟𝑒</m:t>
                                        </m:r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𝑠𝑐𝑜𝑟𝑒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74A521-F589-9B45-94D8-327828249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00" y="1304844"/>
                <a:ext cx="9836154" cy="1209755"/>
              </a:xfrm>
              <a:prstGeom prst="rect">
                <a:avLst/>
              </a:prstGeom>
              <a:blipFill>
                <a:blip r:embed="rId3"/>
                <a:stretch>
                  <a:fillRect l="-1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3DD898A-9307-8545-AE3B-941032D5D82E}"/>
              </a:ext>
            </a:extLst>
          </p:cNvPr>
          <p:cNvSpPr/>
          <p:nvPr/>
        </p:nvSpPr>
        <p:spPr>
          <a:xfrm>
            <a:off x="936000" y="3390630"/>
            <a:ext cx="4207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200" dirty="0">
                <a:latin typeface="CMR10"/>
              </a:rPr>
              <a:t>GCN(unweighted graph)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C029C-B5D6-424C-A24B-F17E0D1B6062}"/>
                  </a:ext>
                </a:extLst>
              </p:cNvPr>
              <p:cNvSpPr txBox="1"/>
              <p:nvPr/>
            </p:nvSpPr>
            <p:spPr>
              <a:xfrm>
                <a:off x="935999" y="4832144"/>
                <a:ext cx="101159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GCN is similar to local/hard attention. GCN attends to part of the input graph, and the output of node i attends to all its neighbors. The graph weights provide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8C029C-B5D6-424C-A24B-F17E0D1B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99" y="4832144"/>
                <a:ext cx="10115931" cy="1200329"/>
              </a:xfrm>
              <a:prstGeom prst="rect">
                <a:avLst/>
              </a:prstGeom>
              <a:blipFill>
                <a:blip r:embed="rId4"/>
                <a:stretch>
                  <a:fillRect l="-964" t="-4061" r="-6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12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972</Words>
  <Application>Microsoft Office PowerPoint</Application>
  <PresentationFormat>Widescreen</PresentationFormat>
  <Paragraphs>159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charter</vt:lpstr>
      <vt:lpstr>CMMI10</vt:lpstr>
      <vt:lpstr>CMMI7</vt:lpstr>
      <vt:lpstr>CMR10</vt:lpstr>
      <vt:lpstr>CMR7</vt:lpstr>
      <vt:lpstr>NimbusRomNo9L-Regu</vt:lpstr>
      <vt:lpstr>Arial</vt:lpstr>
      <vt:lpstr>Calibri</vt:lpstr>
      <vt:lpstr>Calibri Light</vt:lpstr>
      <vt:lpstr>Cambria Math</vt:lpstr>
      <vt:lpstr>Office Theme</vt:lpstr>
      <vt:lpstr>Attention Is All You Need</vt:lpstr>
      <vt:lpstr>PowerPoint Presentation</vt:lpstr>
      <vt:lpstr>Architecture</vt:lpstr>
      <vt:lpstr>PowerPoint Presentation</vt:lpstr>
      <vt:lpstr>Attention: Intuition</vt:lpstr>
      <vt:lpstr>Attention: Rationale (vector)</vt:lpstr>
      <vt:lpstr>PowerPoint Presentation</vt:lpstr>
      <vt:lpstr>Attention: Categories</vt:lpstr>
      <vt:lpstr>Attention: Relation to GCN</vt:lpstr>
      <vt:lpstr>Attention: Rationale (Transformer)</vt:lpstr>
      <vt:lpstr>Multi-Head Attention: General</vt:lpstr>
      <vt:lpstr>Multi-Head Attention</vt:lpstr>
      <vt:lpstr>Multi-Head Attention: Encoder (Self-Attention)</vt:lpstr>
      <vt:lpstr>Multi-Head Attention: Decoder (attend to self and input sequences)</vt:lpstr>
      <vt:lpstr>More about attention: Masks</vt:lpstr>
      <vt:lpstr>More about attention: Masks</vt:lpstr>
      <vt:lpstr>More about attention: Masks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ZHANG Zhenmiao</dc:creator>
  <cp:lastModifiedBy>ZHANG Zhenmiao</cp:lastModifiedBy>
  <cp:revision>129</cp:revision>
  <dcterms:created xsi:type="dcterms:W3CDTF">2021-05-16T14:07:40Z</dcterms:created>
  <dcterms:modified xsi:type="dcterms:W3CDTF">2021-05-17T04:33:59Z</dcterms:modified>
</cp:coreProperties>
</file>